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6" r:id="rId4"/>
    <p:sldId id="257" r:id="rId5"/>
    <p:sldId id="258" r:id="rId6"/>
    <p:sldId id="256" r:id="rId7"/>
    <p:sldId id="259" r:id="rId8"/>
    <p:sldId id="267" r:id="rId9"/>
    <p:sldId id="260" r:id="rId10"/>
    <p:sldId id="261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4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8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3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49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70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5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0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93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7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90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5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74861-7114-441F-B247-40B4745AA93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F001BA1-9207-43FB-95C4-57E24706C6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5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86F4A-D756-49E1-AAF8-C56C8906A308}"/>
              </a:ext>
            </a:extLst>
          </p:cNvPr>
          <p:cNvSpPr txBox="1"/>
          <p:nvPr/>
        </p:nvSpPr>
        <p:spPr>
          <a:xfrm>
            <a:off x="3006570" y="2228671"/>
            <a:ext cx="6178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 I R L I N E  S A F E T Y</a:t>
            </a:r>
          </a:p>
          <a:p>
            <a:pPr algn="ctr"/>
            <a:r>
              <a:rPr lang="en-US" sz="2800" dirty="0"/>
              <a:t>Final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FC1BC-44A8-44B7-BEFA-11D2770C76F6}"/>
              </a:ext>
            </a:extLst>
          </p:cNvPr>
          <p:cNvSpPr txBox="1"/>
          <p:nvPr/>
        </p:nvSpPr>
        <p:spPr>
          <a:xfrm>
            <a:off x="9738805" y="4891596"/>
            <a:ext cx="164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Satish Agrawal</a:t>
            </a:r>
          </a:p>
          <a:p>
            <a:r>
              <a:rPr lang="en-US" dirty="0"/>
              <a:t>DSC 640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1DE528-F5A9-4EF0-826F-20A8ED75F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BD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32559-5D2E-46A0-A3F7-19B482E0E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6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B9C3DB-BBF1-4D4C-AFA8-58A73A19FEF7}"/>
              </a:ext>
            </a:extLst>
          </p:cNvPr>
          <p:cNvSpPr txBox="1"/>
          <p:nvPr/>
        </p:nvSpPr>
        <p:spPr>
          <a:xfrm>
            <a:off x="4425820" y="81704"/>
            <a:ext cx="334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Crashes Over The Years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F0E6CE-F407-4AF5-BE7E-BB64F1D1B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3416" y="6154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99EEAF4-F877-42A9-B9A0-1EC078F8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5465762"/>
            <a:ext cx="9051925" cy="2174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900" dirty="0">
                <a:solidFill>
                  <a:schemeClr val="tx1"/>
                </a:solidFill>
              </a:rPr>
              <a:t>Reference - https://www.bts.gov/content/us-air-carriera-fatal-accidents-first-phase-operationb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F13016A-703B-42F7-938E-C938C97FF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1590675"/>
            <a:ext cx="9051925" cy="38750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chemeClr val="tx1"/>
                </a:solidFill>
                <a:latin typeface="Bookman Old Style" panose="02050604050505020204" pitchFamily="18" charset="0"/>
              </a:rPr>
              <a:t>Air travel had significantly low fatalities over road accidents over the last few decades.</a:t>
            </a:r>
          </a:p>
          <a:p>
            <a:pPr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DejaVu Sans" charset="0"/>
              </a:rPr>
              <a:t>Air travel fatalities has a declining trend over the last few decades.</a:t>
            </a:r>
          </a:p>
          <a:p>
            <a:pPr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solidFill>
                <a:schemeClr val="tx1"/>
              </a:solidFill>
              <a:latin typeface="Bookman Old Style" panose="02050604050505020204" pitchFamily="18" charset="0"/>
              <a:cs typeface="DejaVu Sans" charset="0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chemeClr val="tx1"/>
                </a:solidFill>
                <a:latin typeface="Bookman Old Style" panose="02050604050505020204" pitchFamily="18" charset="0"/>
              </a:rPr>
              <a:t>Number of passengers using air mode to travel has increased and is showing an increasing trends over the last few decades</a:t>
            </a:r>
            <a:endParaRPr lang="en-US" altLang="en-US" dirty="0">
              <a:solidFill>
                <a:schemeClr val="tx1"/>
              </a:solidFill>
            </a:endParaRPr>
          </a:p>
          <a:p>
            <a:pPr>
              <a:buSzPct val="45000"/>
              <a:buFont typeface="Wingdings" panose="05000000000000000000" pitchFamily="2" charset="2"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chemeClr val="tx1"/>
                </a:solidFill>
                <a:latin typeface="Bookman Old Style" panose="02050604050505020204" pitchFamily="18" charset="0"/>
              </a:rPr>
              <a:t>Everyday new technologies advancements are making air travel more and safe.</a:t>
            </a:r>
            <a:endParaRPr lang="en-US" altLang="en-US" sz="2000" dirty="0">
              <a:solidFill>
                <a:schemeClr val="tx1"/>
              </a:solidFill>
              <a:latin typeface="Bookman Old Style" panose="02050604050505020204" pitchFamily="18" charset="0"/>
              <a:ea typeface="NSimSun" panose="0201060903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18000-1263-481D-97FE-26581833C102}"/>
              </a:ext>
            </a:extLst>
          </p:cNvPr>
          <p:cNvSpPr txBox="1"/>
          <p:nvPr/>
        </p:nvSpPr>
        <p:spPr>
          <a:xfrm>
            <a:off x="4195230" y="134363"/>
            <a:ext cx="266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Conclusion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CF5578-C6F7-4A1E-AFBD-8E9440036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328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A4F9-9335-4708-810E-5D3997F749FE}"/>
              </a:ext>
            </a:extLst>
          </p:cNvPr>
          <p:cNvSpPr txBox="1"/>
          <p:nvPr/>
        </p:nvSpPr>
        <p:spPr>
          <a:xfrm>
            <a:off x="3786673" y="2105561"/>
            <a:ext cx="4618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240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C2EEE5-10B4-48E6-AEF3-A0FC0D563975}"/>
              </a:ext>
            </a:extLst>
          </p:cNvPr>
          <p:cNvSpPr/>
          <p:nvPr/>
        </p:nvSpPr>
        <p:spPr>
          <a:xfrm>
            <a:off x="2993570" y="2174033"/>
            <a:ext cx="62048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Airline has been one of the safest way to travel traditionally. Latest incidents and reports are suggesting air travel is not a safe way to travel anymore. There is a bunch of data and statistics being presented and compared with other modes of travel.</a:t>
            </a:r>
          </a:p>
          <a:p>
            <a:endParaRPr lang="en-US" dirty="0"/>
          </a:p>
          <a:p>
            <a:r>
              <a:rPr lang="en-US" dirty="0"/>
              <a:t>We have gathered and analyzed some of the available data and letting the data speak the truth in this presentation.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BFA0B-6593-4892-9FF8-4926F0B78ABA}"/>
              </a:ext>
            </a:extLst>
          </p:cNvPr>
          <p:cNvSpPr txBox="1"/>
          <p:nvPr/>
        </p:nvSpPr>
        <p:spPr>
          <a:xfrm>
            <a:off x="5022979" y="429208"/>
            <a:ext cx="2146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Overview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04001F-EFB5-4A9E-9325-AADE88C91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8621" y="61781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2BB16-E278-4EC7-BE56-EC07FF6AFB84}"/>
              </a:ext>
            </a:extLst>
          </p:cNvPr>
          <p:cNvSpPr txBox="1"/>
          <p:nvPr/>
        </p:nvSpPr>
        <p:spPr>
          <a:xfrm>
            <a:off x="3846990" y="2721114"/>
            <a:ext cx="4498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Air Travel Analysis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894E5A-B94F-4AE7-8212-7C1AC300A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4031" y="61781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2B1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7590E-96B0-4B54-9F35-9182CF89E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4" r="1" b="1"/>
          <a:stretch/>
        </p:blipFill>
        <p:spPr>
          <a:xfrm>
            <a:off x="879927" y="678977"/>
            <a:ext cx="10432144" cy="5329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905D6-ADDF-438E-9A3D-42E01A27DE7F}"/>
              </a:ext>
            </a:extLst>
          </p:cNvPr>
          <p:cNvSpPr txBox="1"/>
          <p:nvPr/>
        </p:nvSpPr>
        <p:spPr>
          <a:xfrm>
            <a:off x="4590042" y="79950"/>
            <a:ext cx="301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Air Traffic Over The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FACBD-69C7-4B24-B6DF-F9CE75F3EAF8}"/>
              </a:ext>
            </a:extLst>
          </p:cNvPr>
          <p:cNvSpPr txBox="1"/>
          <p:nvPr/>
        </p:nvSpPr>
        <p:spPr>
          <a:xfrm>
            <a:off x="2388093" y="1935332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air traffic over the years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5CEC83-D1D6-4517-9E6D-5720056E6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0188" y="61529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8A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DF7C7-A9B5-40C1-8C37-3CE71E7ED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06" y="643467"/>
            <a:ext cx="7553988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B97C9-4BB0-4C59-BC54-E4F41FEB3B91}"/>
              </a:ext>
            </a:extLst>
          </p:cNvPr>
          <p:cNvSpPr txBox="1"/>
          <p:nvPr/>
        </p:nvSpPr>
        <p:spPr>
          <a:xfrm>
            <a:off x="4127241" y="46065"/>
            <a:ext cx="393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Departures Over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07036-5CB7-4407-9FB5-A356092B451B}"/>
              </a:ext>
            </a:extLst>
          </p:cNvPr>
          <p:cNvSpPr txBox="1"/>
          <p:nvPr/>
        </p:nvSpPr>
        <p:spPr>
          <a:xfrm>
            <a:off x="9783191" y="2477034"/>
            <a:ext cx="1855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flights have increased shows the increased use of air travel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861BAD-9E31-4237-B7DE-08BD25F66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106" y="61836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97E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74DC58-B44F-40F0-9280-80BC34735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67"/>
          <a:stretch/>
        </p:blipFill>
        <p:spPr>
          <a:xfrm>
            <a:off x="690120" y="1139255"/>
            <a:ext cx="9806819" cy="4923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D48F6-9D8A-463D-B0A7-5D68FE5E644C}"/>
              </a:ext>
            </a:extLst>
          </p:cNvPr>
          <p:cNvSpPr txBox="1"/>
          <p:nvPr/>
        </p:nvSpPr>
        <p:spPr>
          <a:xfrm>
            <a:off x="4394719" y="55364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Fatalities over the years in Air travel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44817-1522-4D26-90C6-B84781A49AED}"/>
              </a:ext>
            </a:extLst>
          </p:cNvPr>
          <p:cNvSpPr txBox="1"/>
          <p:nvPr/>
        </p:nvSpPr>
        <p:spPr>
          <a:xfrm>
            <a:off x="7828384" y="1380931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trend shows decline in fatalities by air travel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00120E-AF19-4C15-962A-018CFAEDCCD4}"/>
              </a:ext>
            </a:extLst>
          </p:cNvPr>
          <p:cNvCxnSpPr>
            <a:cxnSpLocks/>
          </p:cNvCxnSpPr>
          <p:nvPr/>
        </p:nvCxnSpPr>
        <p:spPr>
          <a:xfrm>
            <a:off x="1882066" y="1961965"/>
            <a:ext cx="8474914" cy="267534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928446-3554-4FDC-B448-F4CB41221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669" y="61008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3B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774C7-3E4B-4AF7-A43A-4896B3C92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633" y="643467"/>
            <a:ext cx="8162734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CCF8D-41E7-48BA-AF6C-2B7455A1225D}"/>
              </a:ext>
            </a:extLst>
          </p:cNvPr>
          <p:cNvSpPr txBox="1"/>
          <p:nvPr/>
        </p:nvSpPr>
        <p:spPr>
          <a:xfrm>
            <a:off x="3917302" y="55364"/>
            <a:ext cx="435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Accidents And Fatalities Over The Years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BD9DD0-D59C-45F5-A0AD-A2EC02F6C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106" y="61836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0A7621-4D57-4715-95CF-09205D42BE1A}"/>
              </a:ext>
            </a:extLst>
          </p:cNvPr>
          <p:cNvSpPr txBox="1"/>
          <p:nvPr/>
        </p:nvSpPr>
        <p:spPr>
          <a:xfrm>
            <a:off x="4005309" y="2844225"/>
            <a:ext cx="4181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Road Travel Analysis</a:t>
            </a:r>
          </a:p>
        </p:txBody>
      </p:sp>
    </p:spTree>
    <p:extLst>
      <p:ext uri="{BB962C8B-B14F-4D97-AF65-F5344CB8AC3E}">
        <p14:creationId xmlns:p14="http://schemas.microsoft.com/office/powerpoint/2010/main" val="32273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3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2899A-6A37-4C98-A00E-B84D75676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9965F4-15EC-4D66-BBA5-169AF8B19789}"/>
              </a:ext>
            </a:extLst>
          </p:cNvPr>
          <p:cNvSpPr txBox="1"/>
          <p:nvPr/>
        </p:nvSpPr>
        <p:spPr>
          <a:xfrm>
            <a:off x="4500465" y="55364"/>
            <a:ext cx="319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Fatalities Over The Years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81EB00-5AC4-40DB-9167-87FAC56AA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3416" y="60731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8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233</Words>
  <Application>Microsoft Office PowerPoint</Application>
  <PresentationFormat>Widescreen</PresentationFormat>
  <Paragraphs>29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Gill Sans MT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Agrawal</dc:creator>
  <cp:lastModifiedBy>Satish Agrawal</cp:lastModifiedBy>
  <cp:revision>12</cp:revision>
  <dcterms:created xsi:type="dcterms:W3CDTF">2021-04-29T02:32:35Z</dcterms:created>
  <dcterms:modified xsi:type="dcterms:W3CDTF">2021-06-06T00:04:01Z</dcterms:modified>
</cp:coreProperties>
</file>